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31640" y="6093296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41000" t="29000" r="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8550" y="-21084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27984" y="6525344"/>
            <a:ext cx="1120696" cy="2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67944" y="6597376"/>
            <a:ext cx="1120696" cy="2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1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2712/200418627.8d/0_1224d7_d3162aa0_orig.png" TargetMode="External"/><Relationship Id="rId13" Type="http://schemas.openxmlformats.org/officeDocument/2006/relationships/hyperlink" Target="http://www.gvkitchen.com/static/upload/goods/1/38201_original.jpg" TargetMode="External"/><Relationship Id="rId18" Type="http://schemas.openxmlformats.org/officeDocument/2006/relationships/hyperlink" Target="http://galerey-room.ru/images/202439_1384277079.png" TargetMode="External"/><Relationship Id="rId3" Type="http://schemas.openxmlformats.org/officeDocument/2006/relationships/hyperlink" Target="http://cdn.mysitemyway.com/etc-mysitemyway/icons/legacy-previews/icons/simple-red-square-icons-alphanumeric/128127-simple-red-square-icon-alphanumeric-crossing.png" TargetMode="External"/><Relationship Id="rId21" Type="http://schemas.openxmlformats.org/officeDocument/2006/relationships/hyperlink" Target="http://www.v3toys.ru/kiwi-public-data/Kiwi_Img/KA253-1008.jpg" TargetMode="External"/><Relationship Id="rId7" Type="http://schemas.openxmlformats.org/officeDocument/2006/relationships/hyperlink" Target="http://static1.ozone.ru/multimedia/audio_cd_covers/1007685681.jpg" TargetMode="External"/><Relationship Id="rId12" Type="http://schemas.openxmlformats.org/officeDocument/2006/relationships/hyperlink" Target="http://shop.ipress.ua/img/radioupravlyaemye-modeli/normal/dickie_toys_1400616459156.jpg" TargetMode="External"/><Relationship Id="rId17" Type="http://schemas.openxmlformats.org/officeDocument/2006/relationships/hyperlink" Target="http://www.tinylove.ru/published/publicdata/TINYLOVE/attachments/SC/products_pictures/tomy_71854-71864_1_enl.jpg" TargetMode="External"/><Relationship Id="rId2" Type="http://schemas.openxmlformats.org/officeDocument/2006/relationships/hyperlink" Target="https://yandex.ru/images/search?cbir_id=f6h--oQUlew86i7JggTGHA&amp;text=&amp;url=&amp;img_url=http://dmtinc.cl/imagenes/zwEYn.png&amp;pos=11&amp;rpt=imagelike&amp;_=1447995500441" TargetMode="External"/><Relationship Id="rId16" Type="http://schemas.openxmlformats.org/officeDocument/2006/relationships/hyperlink" Target="http://img14.deviantart.net/406e/i/2012/333/8/6/toy_plane_by_philliecheesie-d5mkwgw.png" TargetMode="External"/><Relationship Id="rId20" Type="http://schemas.openxmlformats.org/officeDocument/2006/relationships/hyperlink" Target="http://img-fotki.yandex.ru/get/6438/47407354.bfb/0_123c5e_8e2f420b_orig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fisha.primorye.ru/images/ustore/29/28/j1DWui8PVN22_51961_XL.jpg" TargetMode="External"/><Relationship Id="rId11" Type="http://schemas.openxmlformats.org/officeDocument/2006/relationships/hyperlink" Target="http://cdn.babadu.ru/upload/resize_cache/iblock/013/600_600_19d872669782d4c8c5df2b51d22d76971/glavnaja.jpg" TargetMode="External"/><Relationship Id="rId24" Type="http://schemas.openxmlformats.org/officeDocument/2006/relationships/image" Target="../media/image7.png"/><Relationship Id="rId5" Type="http://schemas.openxmlformats.org/officeDocument/2006/relationships/hyperlink" Target="http://lh3.ggpht.com/vYfaM5PmT7U4hfKzlIoeXYonFH7ezSSN3f_wJQ-pp7El5S0syl0TO4TCc0d9aLcOvu6Y=h310" TargetMode="External"/><Relationship Id="rId15" Type="http://schemas.openxmlformats.org/officeDocument/2006/relationships/hyperlink" Target="http://stat19.privet.ru/lr/0b146d2fe9b79918fb058bc338a950b8" TargetMode="External"/><Relationship Id="rId23" Type="http://schemas.openxmlformats.org/officeDocument/2006/relationships/hyperlink" Target="http://digitsale.ru/image/cache/data-smt-igrushki-dlya-vannoi-igrushka-dlya-vannoj-veselyj-luntik-prosto-toys-10101-0-600x600.png" TargetMode="External"/><Relationship Id="rId10" Type="http://schemas.openxmlformats.org/officeDocument/2006/relationships/hyperlink" Target="http://www.pitertoy.ru/upload/iblock/931/v.jpg" TargetMode="External"/><Relationship Id="rId19" Type="http://schemas.openxmlformats.org/officeDocument/2006/relationships/hyperlink" Target="http://img1.liveinternet.ru/images/attach/c/4/81/559/81559393_12.png" TargetMode="External"/><Relationship Id="rId4" Type="http://schemas.openxmlformats.org/officeDocument/2006/relationships/hyperlink" Target="http://www.freeppt.net/background/greenish-wallpaper-backgrounds-for-powerpoint.jpg" TargetMode="External"/><Relationship Id="rId9" Type="http://schemas.openxmlformats.org/officeDocument/2006/relationships/hyperlink" Target="http://www.ooof1.ru/images/0_75b67_ee6a13b8_XL.png" TargetMode="External"/><Relationship Id="rId14" Type="http://schemas.openxmlformats.org/officeDocument/2006/relationships/image" Target="../media/image38.png"/><Relationship Id="rId22" Type="http://schemas.openxmlformats.org/officeDocument/2006/relationships/hyperlink" Target="http://img1.liveinternet.ru/images/attach/c/1/59/827/59827027_69e255899ed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16632" y="606122"/>
            <a:ext cx="8919864" cy="1670750"/>
          </a:xfrm>
        </p:spPr>
        <p:txBody>
          <a:bodyPr>
            <a:noAutofit/>
          </a:bodyPr>
          <a:lstStyle/>
          <a:p>
            <a:r>
              <a:rPr lang="ru-RU" sz="4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Дидактическая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игра на </a:t>
            </a:r>
            <a:r>
              <a:rPr lang="ru-RU" sz="4000" b="1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сравнение 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/>
            </a:r>
            <a:br>
              <a:rPr lang="ru-RU" sz="4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88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«Вверху-внизу»</a:t>
            </a:r>
            <a:endParaRPr lang="ru-RU" sz="8800" b="1" dirty="0">
              <a:ln>
                <a:solidFill>
                  <a:sysClr val="windowText" lastClr="00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9" name="Рисунок 1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r="18383"/>
          <a:stretch/>
        </p:blipFill>
        <p:spPr>
          <a:xfrm>
            <a:off x="2539495" y="2636912"/>
            <a:ext cx="4053293" cy="3672408"/>
          </a:xfrm>
          <a:prstGeom prst="rect">
            <a:avLst/>
          </a:prstGeom>
        </p:spPr>
      </p:pic>
      <p:pic>
        <p:nvPicPr>
          <p:cNvPr id="20" name="Рисунок 19" descr="56949508806ca2d9de57b8b36d3835c62d63b2071d7_b.jpg">
            <a:hlinkClick r:id="rId3" action="ppaction://hlinksldjump"/>
          </p:cNvPr>
          <p:cNvPicPr>
            <a:picLocks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560" y="161688"/>
            <a:ext cx="459000" cy="459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7522394" y="3122401"/>
            <a:ext cx="1335886" cy="180792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внизу?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0" y="285728"/>
            <a:ext cx="1809844" cy="1988840"/>
          </a:xfrm>
          <a:prstGeom prst="rect">
            <a:avLst/>
          </a:prstGeom>
        </p:spPr>
      </p:pic>
      <p:pic>
        <p:nvPicPr>
          <p:cNvPr id="20" name="Рисунок 19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6" y="4797152"/>
            <a:ext cx="1536437" cy="1654625"/>
          </a:xfrm>
          <a:prstGeom prst="rect">
            <a:avLst/>
          </a:prstGeom>
        </p:spPr>
      </p:pic>
      <p:pic>
        <p:nvPicPr>
          <p:cNvPr id="21" name="Рисунок 20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420888"/>
            <a:ext cx="1823634" cy="204443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6120934" y="4489479"/>
            <a:ext cx="1671383" cy="1622384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7522394" y="3122401"/>
            <a:ext cx="1335886" cy="180792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вверху?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9" y="285728"/>
            <a:ext cx="1671606" cy="1988840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55900"/>
            <a:ext cx="1481722" cy="1595877"/>
          </a:xfrm>
          <a:prstGeom prst="rect">
            <a:avLst/>
          </a:prstGeom>
        </p:spPr>
      </p:pic>
      <p:pic>
        <p:nvPicPr>
          <p:cNvPr id="21" name="Рисунок 20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3" y="2420888"/>
            <a:ext cx="1681758" cy="204443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6137708" y="2000240"/>
            <a:ext cx="1474660" cy="157340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6120934" y="4489479"/>
            <a:ext cx="1671383" cy="1622384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7522394" y="3122401"/>
            <a:ext cx="1335886" cy="180792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Что посередине?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319"/>
            <a:ext cx="2384910" cy="1232998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1" y="5013176"/>
            <a:ext cx="1438601" cy="1438601"/>
          </a:xfrm>
          <a:prstGeom prst="rect">
            <a:avLst/>
          </a:prstGeom>
        </p:spPr>
      </p:pic>
      <p:pic>
        <p:nvPicPr>
          <p:cNvPr id="21" name="Рисунок 20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655573"/>
            <a:ext cx="1699347" cy="16993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6137708" y="2000240"/>
            <a:ext cx="1474660" cy="157340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4867396" y="3339115"/>
            <a:ext cx="1685107" cy="164464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6120934" y="4489479"/>
            <a:ext cx="1671383" cy="1622384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7522394" y="3122401"/>
            <a:ext cx="1335886" cy="180792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вверху?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66689"/>
            <a:ext cx="1995469" cy="1226918"/>
          </a:xfrm>
          <a:prstGeom prst="rect">
            <a:avLst/>
          </a:prstGeom>
        </p:spPr>
      </p:pic>
      <p:pic>
        <p:nvPicPr>
          <p:cNvPr id="19" name="Рисунок 18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6" y="5016853"/>
            <a:ext cx="2339752" cy="1431246"/>
          </a:xfrm>
          <a:prstGeom prst="rect">
            <a:avLst/>
          </a:prstGeom>
        </p:spPr>
      </p:pic>
      <p:pic>
        <p:nvPicPr>
          <p:cNvPr id="21" name="Рисунок 20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531287"/>
            <a:ext cx="1823634" cy="18236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6137708" y="2000240"/>
            <a:ext cx="1474660" cy="157340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5018369" y="2000240"/>
            <a:ext cx="1357236" cy="1580823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4867396" y="3339115"/>
            <a:ext cx="1685107" cy="164464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6120934" y="4489479"/>
            <a:ext cx="1671383" cy="1622384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7522394" y="3122401"/>
            <a:ext cx="1335886" cy="180792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Что посередине?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2" y="285728"/>
            <a:ext cx="1846780" cy="1988840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8110"/>
            <a:ext cx="1468437" cy="1613668"/>
          </a:xfrm>
          <a:prstGeom prst="rect">
            <a:avLst/>
          </a:prstGeom>
        </p:spPr>
      </p:pic>
      <p:pic>
        <p:nvPicPr>
          <p:cNvPr id="21" name="Рисунок 20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685486"/>
            <a:ext cx="1823634" cy="18236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57158" y="285728"/>
            <a:ext cx="8429684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6137708" y="2000240"/>
            <a:ext cx="1474660" cy="157340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5018369" y="2000240"/>
            <a:ext cx="1357236" cy="1580823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6285632" y="3336146"/>
            <a:ext cx="1520409" cy="1423483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4867396" y="3339115"/>
            <a:ext cx="1685107" cy="1644649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6120934" y="4489479"/>
            <a:ext cx="1671383" cy="1622384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7522394" y="3122401"/>
            <a:ext cx="1335886" cy="180792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8572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Всё правильно!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6223590"/>
            <a:ext cx="589786" cy="5897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250033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002060"/>
                </a:solidFill>
                <a:hlinkClick r:id="rId2"/>
              </a:rPr>
              <a:t>i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Х</a:t>
            </a:r>
            <a:endParaRPr lang="ru-RU" b="1" dirty="0" smtClean="0">
              <a:solidFill>
                <a:srgbClr val="002060"/>
              </a:solidFill>
              <a:hlinkClick r:id="rId4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4"/>
              </a:rPr>
              <a:t>Фон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5"/>
              </a:rPr>
              <a:t>Вверху-внизу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6"/>
              </a:rPr>
              <a:t>Винни-Пух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7"/>
              </a:rPr>
              <a:t>Самолётик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8"/>
              </a:rPr>
              <a:t>Машинка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9"/>
              </a:rPr>
              <a:t>Собачка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10"/>
              </a:rPr>
              <a:t>Мишка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11"/>
              </a:rPr>
              <a:t>Пирамидка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12"/>
              </a:rPr>
              <a:t>Самолёт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hlinkClick r:id="rId13"/>
              </a:rPr>
              <a:t>Трактор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1142984"/>
            <a:ext cx="2714644" cy="4525963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929322" y="1071546"/>
            <a:ext cx="27146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07504" y="6223590"/>
            <a:ext cx="589786" cy="589786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600062" y="1268760"/>
            <a:ext cx="25003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hlinkClick r:id="rId13"/>
              </a:rPr>
              <a:t>Трактор</a:t>
            </a:r>
            <a:endParaRPr lang="ru-RU" dirty="0" smtClean="0"/>
          </a:p>
          <a:p>
            <a:r>
              <a:rPr lang="ru-RU" b="1" dirty="0" smtClean="0">
                <a:hlinkClick r:id="rId15"/>
              </a:rPr>
              <a:t>Слоник</a:t>
            </a:r>
            <a:endParaRPr lang="ru-RU" b="1" dirty="0" smtClean="0"/>
          </a:p>
          <a:p>
            <a:r>
              <a:rPr lang="ru-RU" b="1" dirty="0" smtClean="0">
                <a:hlinkClick r:id="rId16"/>
              </a:rPr>
              <a:t>Самолёт</a:t>
            </a:r>
            <a:endParaRPr lang="ru-RU" b="1" dirty="0" smtClean="0"/>
          </a:p>
          <a:p>
            <a:r>
              <a:rPr lang="ru-RU" b="1" dirty="0" smtClean="0">
                <a:hlinkClick r:id="rId17"/>
              </a:rPr>
              <a:t>Винни Пух</a:t>
            </a:r>
            <a:endParaRPr lang="ru-RU" b="1" dirty="0" smtClean="0"/>
          </a:p>
          <a:p>
            <a:r>
              <a:rPr lang="ru-RU" b="1" dirty="0" smtClean="0">
                <a:hlinkClick r:id="rId18"/>
              </a:rPr>
              <a:t>Мяч</a:t>
            </a:r>
            <a:endParaRPr lang="ru-RU" b="1" dirty="0" smtClean="0"/>
          </a:p>
          <a:p>
            <a:r>
              <a:rPr lang="ru-RU" b="1" dirty="0" smtClean="0">
                <a:hlinkClick r:id="rId19"/>
              </a:rPr>
              <a:t>Дракон</a:t>
            </a:r>
            <a:endParaRPr lang="ru-RU" b="1" dirty="0" smtClean="0"/>
          </a:p>
          <a:p>
            <a:r>
              <a:rPr lang="ru-RU" b="1" dirty="0" smtClean="0">
                <a:hlinkClick r:id="rId20"/>
              </a:rPr>
              <a:t>Львёнок</a:t>
            </a:r>
            <a:endParaRPr lang="ru-RU" b="1" dirty="0" smtClean="0"/>
          </a:p>
          <a:p>
            <a:r>
              <a:rPr lang="ru-RU" b="1" dirty="0" smtClean="0">
                <a:hlinkClick r:id="rId21"/>
              </a:rPr>
              <a:t>Пчела</a:t>
            </a:r>
            <a:endParaRPr lang="ru-RU" b="1" dirty="0" smtClean="0"/>
          </a:p>
          <a:p>
            <a:r>
              <a:rPr lang="ru-RU" b="1" dirty="0" smtClean="0">
                <a:hlinkClick r:id="rId22"/>
              </a:rPr>
              <a:t>Петрушка</a:t>
            </a:r>
            <a:endParaRPr lang="ru-RU" b="1" dirty="0" smtClean="0"/>
          </a:p>
          <a:p>
            <a:r>
              <a:rPr lang="ru-RU" b="1" dirty="0" err="1" smtClean="0">
                <a:hlinkClick r:id="rId23"/>
              </a:rPr>
              <a:t>Лунтик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" name="Рисунок 9" descr="0_5350a_784b5909_XXL0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H="1">
            <a:off x="8244408" y="602128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Тебе часто приходится поднимать глаза к небу, чтобы увидеть то, что находится выше тебя. Когда опускаешь взгляд </a:t>
            </a:r>
            <a:r>
              <a:rPr lang="ru-RU" sz="3200" b="1" i="1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</a:t>
            </a:r>
            <a:r>
              <a:rPr lang="ru-RU" sz="3200" b="1" i="1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земле, то видишь то, 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что находится внизу.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 этой 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логической игре тебе нужно будет определить, 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какой предмет находится вверху, какой внизу и какой посередине. 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Отмечай правильный ответ с помощью мышки и не бойся ошибиться, ведь в случае ошибки ты всегда сможешь выбрать другой вариант и перейти к следующему заданию!</a:t>
            </a:r>
          </a:p>
        </p:txBody>
      </p:sp>
      <p:pic>
        <p:nvPicPr>
          <p:cNvPr id="7" name="Рисунок 6" descr="0_5350a_784b5909_XXL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244408" y="602128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вверху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85728"/>
            <a:ext cx="1995469" cy="198884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6" y="5013176"/>
            <a:ext cx="2339752" cy="143860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420888"/>
            <a:ext cx="1823634" cy="20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70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амка 15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внизу?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728"/>
            <a:ext cx="1995469" cy="1988840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6" y="4611641"/>
            <a:ext cx="2043810" cy="2043810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9" y="2420888"/>
            <a:ext cx="1635546" cy="204443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вверху?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4667"/>
            <a:ext cx="1995469" cy="1330962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82238"/>
            <a:ext cx="2592288" cy="158572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461039"/>
            <a:ext cx="1823634" cy="19641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272955"/>
            <a:ext cx="5072098" cy="1584409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Что посередине?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2" y="621698"/>
            <a:ext cx="1652870" cy="1652870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6" y="5013177"/>
            <a:ext cx="2561174" cy="132412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531287"/>
            <a:ext cx="1823634" cy="18236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внизу?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6" y="404664"/>
            <a:ext cx="1988840" cy="1988840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6" y="5013176"/>
            <a:ext cx="2339752" cy="1438601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7" y="2780928"/>
            <a:ext cx="2354325" cy="1440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Что внизу?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4" y="285728"/>
            <a:ext cx="1846576" cy="1988840"/>
          </a:xfrm>
          <a:prstGeom prst="rect">
            <a:avLst/>
          </a:prstGeom>
        </p:spPr>
      </p:pic>
      <p:pic>
        <p:nvPicPr>
          <p:cNvPr id="16" name="Рисунок 15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15134"/>
            <a:ext cx="1389314" cy="1736644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5" y="2420888"/>
            <a:ext cx="1823634" cy="204443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3786182" y="2000240"/>
            <a:ext cx="1523460" cy="1384890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7369895" y="2000240"/>
            <a:ext cx="1488385" cy="138785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7562043" y="4675021"/>
            <a:ext cx="1296237" cy="1436842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5007695" y="4706193"/>
            <a:ext cx="1357236" cy="1405670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3786182" y="4675021"/>
            <a:ext cx="1470085" cy="1436842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3786182" y="3150604"/>
            <a:ext cx="1354186" cy="1766365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3714744" y="2000240"/>
            <a:ext cx="5143536" cy="4143404"/>
          </a:xfrm>
          <a:prstGeom prst="frame">
            <a:avLst>
              <a:gd name="adj1" fmla="val 2156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85728"/>
            <a:ext cx="5072098" cy="15716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Что посередине?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66689"/>
            <a:ext cx="1995469" cy="1226918"/>
          </a:xfrm>
          <a:prstGeom prst="rect">
            <a:avLst/>
          </a:prstGeom>
        </p:spPr>
      </p:pic>
      <p:pic>
        <p:nvPicPr>
          <p:cNvPr id="19" name="Рисунок 18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81" y="5013176"/>
            <a:ext cx="1438601" cy="1438601"/>
          </a:xfrm>
          <a:prstGeom prst="rect">
            <a:avLst/>
          </a:prstGeom>
        </p:spPr>
      </p:pic>
      <p:pic>
        <p:nvPicPr>
          <p:cNvPr id="20" name="Рисунок 19">
            <a:hlinkClick r:id="" action="ppaction://hlinkshowjump?jump=nextslide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6" y="2636912"/>
            <a:ext cx="2375105" cy="15841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144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Дидактическая игра на сравнение  «Вверху-внизу»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Вверху-внизу</dc:title>
  <dc:creator>Неверова О.И.</dc:creator>
  <cp:lastModifiedBy>анжелика мершина</cp:lastModifiedBy>
  <cp:revision>163</cp:revision>
  <dcterms:modified xsi:type="dcterms:W3CDTF">2020-04-27T18:17:32Z</dcterms:modified>
</cp:coreProperties>
</file>